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sldIdLst>
    <p:sldId id="256" r:id="rId2"/>
    <p:sldId id="257" r:id="rId3"/>
    <p:sldId id="258" r:id="rId4"/>
    <p:sldId id="259" r:id="rId5"/>
    <p:sldId id="260"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6" autoAdjust="0"/>
    <p:restoredTop sz="94660"/>
  </p:normalViewPr>
  <p:slideViewPr>
    <p:cSldViewPr snapToGrid="0">
      <p:cViewPr varScale="1">
        <p:scale>
          <a:sx n="162" d="100"/>
          <a:sy n="162" d="100"/>
        </p:scale>
        <p:origin x="100" y="1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pl-PL"/>
              <a:t>Kliknij, aby edytować styl</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40CBA2F7-0CEB-464E-B162-DA31F0AA6F82}" type="datetimeFigureOut">
              <a:rPr lang="pl-PL" smtClean="0"/>
              <a:t>2021-09-06</a:t>
            </a:fld>
            <a:endParaRPr lang="pl-PL"/>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pl-PL"/>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B841D79-E253-4B72-A2ED-17AF2F28F804}" type="slidenum">
              <a:rPr lang="pl-PL" smtClean="0"/>
              <a:t>‹#›</a:t>
            </a:fld>
            <a:endParaRPr lang="pl-PL"/>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923211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0CBA2F7-0CEB-464E-B162-DA31F0AA6F82}" type="datetimeFigureOut">
              <a:rPr lang="pl-PL" smtClean="0"/>
              <a:t>2021-09-06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1119150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pl-PL"/>
              <a:t>Kliknij, aby edytować styl</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0CBA2F7-0CEB-464E-B162-DA31F0AA6F82}" type="datetimeFigureOut">
              <a:rPr lang="pl-PL" smtClean="0"/>
              <a:t>2021-09-06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841D79-E253-4B72-A2ED-17AF2F28F804}" type="slidenum">
              <a:rPr lang="pl-PL" smtClean="0"/>
              <a:t>‹#›</a:t>
            </a:fld>
            <a:endParaRPr lang="pl-PL"/>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4892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40CBA2F7-0CEB-464E-B162-DA31F0AA6F82}" type="datetimeFigureOut">
              <a:rPr lang="pl-PL" smtClean="0"/>
              <a:t>2021-09-06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23352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pl-PL"/>
              <a:t>Kliknij, aby edytować style wzorca tekstu</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40CBA2F7-0CEB-464E-B162-DA31F0AA6F82}" type="datetimeFigureOut">
              <a:rPr lang="pl-PL" smtClean="0"/>
              <a:t>2021-09-06</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300246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0CBA2F7-0CEB-464E-B162-DA31F0AA6F82}" type="datetimeFigureOut">
              <a:rPr lang="pl-PL" smtClean="0"/>
              <a:t>2021-09-06</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1861439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CBA2F7-0CEB-464E-B162-DA31F0AA6F82}" type="datetimeFigureOut">
              <a:rPr lang="pl-PL" smtClean="0"/>
              <a:t>2021-09-06</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213908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pl-PL"/>
              <a:t>Kliknij, aby edytować styl</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0CBA2F7-0CEB-464E-B162-DA31F0AA6F82}" type="datetimeFigureOut">
              <a:rPr lang="pl-PL" smtClean="0"/>
              <a:t>2021-09-06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798222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pl-PL"/>
              <a:t>Kliknij, aby edytować styl</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0CBA2F7-0CEB-464E-B162-DA31F0AA6F82}" type="datetimeFigureOut">
              <a:rPr lang="pl-PL" smtClean="0"/>
              <a:t>2021-09-06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141641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0CBA2F7-0CEB-464E-B162-DA31F0AA6F82}" type="datetimeFigureOut">
              <a:rPr lang="pl-PL" smtClean="0"/>
              <a:t>2021-09-06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228584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0CBA2F7-0CEB-464E-B162-DA31F0AA6F82}" type="datetimeFigureOut">
              <a:rPr lang="pl-PL" smtClean="0"/>
              <a:t>2021-09-06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7B841D79-E253-4B72-A2ED-17AF2F28F804}" type="slidenum">
              <a:rPr lang="pl-PL" smtClean="0"/>
              <a:t>‹#›</a:t>
            </a:fld>
            <a:endParaRPr lang="pl-PL"/>
          </a:p>
        </p:txBody>
      </p:sp>
    </p:spTree>
    <p:extLst>
      <p:ext uri="{BB962C8B-B14F-4D97-AF65-F5344CB8AC3E}">
        <p14:creationId xmlns:p14="http://schemas.microsoft.com/office/powerpoint/2010/main" val="1235324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pl-PL"/>
              <a:t>Kliknij, aby edytować styl</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40CBA2F7-0CEB-464E-B162-DA31F0AA6F82}" type="datetimeFigureOut">
              <a:rPr lang="pl-PL" smtClean="0"/>
              <a:t>2021-09-06</a:t>
            </a:fld>
            <a:endParaRPr lang="pl-PL"/>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pl-PL"/>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7B841D79-E253-4B72-A2ED-17AF2F28F804}" type="slidenum">
              <a:rPr lang="pl-PL" smtClean="0"/>
              <a:t>‹#›</a:t>
            </a:fld>
            <a:endParaRPr lang="pl-PL"/>
          </a:p>
        </p:txBody>
      </p:sp>
    </p:spTree>
    <p:extLst>
      <p:ext uri="{BB962C8B-B14F-4D97-AF65-F5344CB8AC3E}">
        <p14:creationId xmlns:p14="http://schemas.microsoft.com/office/powerpoint/2010/main" val="145715290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516CBD-AD47-40A0-B2C0-FD69B40FEA93}"/>
              </a:ext>
            </a:extLst>
          </p:cNvPr>
          <p:cNvSpPr>
            <a:spLocks noGrp="1"/>
          </p:cNvSpPr>
          <p:nvPr>
            <p:ph type="ctrTitle"/>
          </p:nvPr>
        </p:nvSpPr>
        <p:spPr>
          <a:xfrm>
            <a:off x="4447432" y="396727"/>
            <a:ext cx="5248742" cy="2103517"/>
          </a:xfrm>
        </p:spPr>
        <p:txBody>
          <a:bodyPr>
            <a:normAutofit/>
          </a:bodyPr>
          <a:lstStyle/>
          <a:p>
            <a:r>
              <a:rPr lang="pl-PL" dirty="0"/>
              <a:t>Bitwa Pod Wiedniem</a:t>
            </a:r>
          </a:p>
        </p:txBody>
      </p:sp>
      <p:sp>
        <p:nvSpPr>
          <p:cNvPr id="3" name="Podtytuł 2">
            <a:extLst>
              <a:ext uri="{FF2B5EF4-FFF2-40B4-BE49-F238E27FC236}">
                <a16:creationId xmlns:a16="http://schemas.microsoft.com/office/drawing/2014/main" id="{13F451A7-5DED-4597-AA48-D6C0845D0C33}"/>
              </a:ext>
            </a:extLst>
          </p:cNvPr>
          <p:cNvSpPr>
            <a:spLocks noGrp="1"/>
          </p:cNvSpPr>
          <p:nvPr>
            <p:ph type="subTitle" idx="1"/>
          </p:nvPr>
        </p:nvSpPr>
        <p:spPr>
          <a:xfrm>
            <a:off x="4447432" y="2841487"/>
            <a:ext cx="6492696" cy="1691640"/>
          </a:xfrm>
        </p:spPr>
        <p:txBody>
          <a:bodyPr>
            <a:normAutofit/>
          </a:bodyPr>
          <a:lstStyle/>
          <a:p>
            <a:r>
              <a:rPr lang="pl-PL" dirty="0"/>
              <a:t>12 września 1683 roku</a:t>
            </a:r>
          </a:p>
          <a:p>
            <a:r>
              <a:rPr lang="pl-PL" dirty="0"/>
              <a:t>Jan III Sobieski</a:t>
            </a:r>
          </a:p>
        </p:txBody>
      </p:sp>
      <p:pic>
        <p:nvPicPr>
          <p:cNvPr id="2050" name="Picture 2">
            <a:extLst>
              <a:ext uri="{FF2B5EF4-FFF2-40B4-BE49-F238E27FC236}">
                <a16:creationId xmlns:a16="http://schemas.microsoft.com/office/drawing/2014/main" id="{05676B6A-5669-434C-8269-DEA58857FE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239" r="26524"/>
          <a:stretch/>
        </p:blipFill>
        <p:spPr bwMode="auto">
          <a:xfrm>
            <a:off x="453275" y="0"/>
            <a:ext cx="356837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613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0FAAB1-E5DD-44FC-A867-6EAD984BE6A1}"/>
              </a:ext>
            </a:extLst>
          </p:cNvPr>
          <p:cNvSpPr>
            <a:spLocks noGrp="1"/>
          </p:cNvSpPr>
          <p:nvPr>
            <p:ph type="title"/>
          </p:nvPr>
        </p:nvSpPr>
        <p:spPr>
          <a:xfrm>
            <a:off x="718874" y="677863"/>
            <a:ext cx="4534047" cy="1325562"/>
          </a:xfrm>
        </p:spPr>
        <p:txBody>
          <a:bodyPr>
            <a:normAutofit/>
          </a:bodyPr>
          <a:lstStyle/>
          <a:p>
            <a:r>
              <a:rPr lang="pl-PL"/>
              <a:t>Zabiegi Polityczne</a:t>
            </a:r>
          </a:p>
        </p:txBody>
      </p:sp>
      <p:sp>
        <p:nvSpPr>
          <p:cNvPr id="3" name="Symbol zastępczy zawartości 2">
            <a:extLst>
              <a:ext uri="{FF2B5EF4-FFF2-40B4-BE49-F238E27FC236}">
                <a16:creationId xmlns:a16="http://schemas.microsoft.com/office/drawing/2014/main" id="{9661BD2C-356A-4DF8-AA17-61FD586907BF}"/>
              </a:ext>
            </a:extLst>
          </p:cNvPr>
          <p:cNvSpPr>
            <a:spLocks noGrp="1"/>
          </p:cNvSpPr>
          <p:nvPr>
            <p:ph idx="1"/>
          </p:nvPr>
        </p:nvSpPr>
        <p:spPr>
          <a:xfrm>
            <a:off x="718874" y="2325158"/>
            <a:ext cx="4534048" cy="3854979"/>
          </a:xfrm>
        </p:spPr>
        <p:txBody>
          <a:bodyPr>
            <a:normAutofit/>
          </a:bodyPr>
          <a:lstStyle/>
          <a:p>
            <a:pPr marL="0" indent="0">
              <a:buNone/>
            </a:pPr>
            <a:r>
              <a:rPr lang="pl-PL" sz="1500" b="0" i="0" dirty="0">
                <a:effectLst/>
                <a:latin typeface="Arial" panose="020B0604020202020204" pitchFamily="34" charset="0"/>
              </a:rPr>
              <a:t>Mimo wspólnej granicy, wojen polsko-tureckich początkowo nie było. Ciągłe napięcia na granicy były spowodowane najazdami Tatarów na Polskę oraz Kozaków na imperium osmańskie. </a:t>
            </a:r>
            <a:r>
              <a:rPr lang="pl-PL" sz="1500" dirty="0">
                <a:latin typeface="Arial" panose="020B0604020202020204" pitchFamily="34" charset="0"/>
              </a:rPr>
              <a:t>Strefą sporną były ziemie Mołdawii i Wołoszczyzny. W roku od 1620 do 1621 trwały tam wojny. Polska przegrała w bitwie pod Cecorą. Zawarto pokój który trwał do 1672 roku. Po pokoju w Buczaczu warunków podpisanego traktatu nie uznał sejm polski. W 1673 roku Polska pokonała Osmanów w bitwie pod Chocimiem. Wojna skończyła się rozejmem, ale obie strony szykowały się do kolejnej bitwy. Jan III Sobieski chciał stworzyć koalicję, z Francją i Szwecją.</a:t>
            </a:r>
          </a:p>
        </p:txBody>
      </p:sp>
      <p:pic>
        <p:nvPicPr>
          <p:cNvPr id="5" name="Picture 4">
            <a:extLst>
              <a:ext uri="{FF2B5EF4-FFF2-40B4-BE49-F238E27FC236}">
                <a16:creationId xmlns:a16="http://schemas.microsoft.com/office/drawing/2014/main" id="{B4E152E8-E7B9-4F75-B059-211802F6F9A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52921" y="2326768"/>
            <a:ext cx="5918800" cy="2466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1643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609440-EB46-47BD-9182-60B99949108F}"/>
              </a:ext>
            </a:extLst>
          </p:cNvPr>
          <p:cNvSpPr>
            <a:spLocks noGrp="1"/>
          </p:cNvSpPr>
          <p:nvPr>
            <p:ph type="title"/>
          </p:nvPr>
        </p:nvSpPr>
        <p:spPr>
          <a:xfrm>
            <a:off x="718874" y="677863"/>
            <a:ext cx="4534047" cy="1325562"/>
          </a:xfrm>
        </p:spPr>
        <p:txBody>
          <a:bodyPr>
            <a:normAutofit/>
          </a:bodyPr>
          <a:lstStyle/>
          <a:p>
            <a:r>
              <a:rPr lang="pl-PL" dirty="0"/>
              <a:t>Wiedeń</a:t>
            </a:r>
          </a:p>
        </p:txBody>
      </p:sp>
      <p:sp>
        <p:nvSpPr>
          <p:cNvPr id="3" name="Symbol zastępczy zawartości 2">
            <a:extLst>
              <a:ext uri="{FF2B5EF4-FFF2-40B4-BE49-F238E27FC236}">
                <a16:creationId xmlns:a16="http://schemas.microsoft.com/office/drawing/2014/main" id="{2F7D1EA7-2474-4A3A-B78C-832DBE252C0D}"/>
              </a:ext>
            </a:extLst>
          </p:cNvPr>
          <p:cNvSpPr>
            <a:spLocks noGrp="1"/>
          </p:cNvSpPr>
          <p:nvPr>
            <p:ph idx="1"/>
          </p:nvPr>
        </p:nvSpPr>
        <p:spPr>
          <a:xfrm>
            <a:off x="718874" y="2325158"/>
            <a:ext cx="4534048" cy="3854979"/>
          </a:xfrm>
        </p:spPr>
        <p:txBody>
          <a:bodyPr>
            <a:normAutofit/>
          </a:bodyPr>
          <a:lstStyle/>
          <a:p>
            <a:pPr marL="0" indent="0">
              <a:buNone/>
            </a:pPr>
            <a:r>
              <a:rPr lang="pl-PL" dirty="0">
                <a:latin typeface="Arial" panose="020B0604020202020204" pitchFamily="34" charset="0"/>
              </a:rPr>
              <a:t>Wiedeń był mocno ufortyfikowanym miastem. Dowódcą wojskowym został generał Ernst </a:t>
            </a:r>
            <a:r>
              <a:rPr lang="pl-PL" dirty="0" err="1">
                <a:latin typeface="Arial" panose="020B0604020202020204" pitchFamily="34" charset="0"/>
              </a:rPr>
              <a:t>Starhemberg</a:t>
            </a:r>
            <a:r>
              <a:rPr lang="pl-PL" dirty="0">
                <a:latin typeface="Arial" panose="020B0604020202020204" pitchFamily="34" charset="0"/>
              </a:rPr>
              <a:t>. Ochrona miała do dyspozycji 11 tysięcy żołnierzy, prawie 5 tysięcy straży miejskiej oraz silną </a:t>
            </a:r>
            <a:r>
              <a:rPr lang="pl-PL" dirty="0" err="1">
                <a:latin typeface="Arial" panose="020B0604020202020204" pitchFamily="34" charset="0"/>
              </a:rPr>
              <a:t>altylerię</a:t>
            </a:r>
            <a:r>
              <a:rPr lang="pl-PL" dirty="0">
                <a:latin typeface="Arial" panose="020B0604020202020204" pitchFamily="34" charset="0"/>
              </a:rPr>
              <a:t>.</a:t>
            </a:r>
          </a:p>
        </p:txBody>
      </p:sp>
      <p:pic>
        <p:nvPicPr>
          <p:cNvPr id="3074" name="Picture 2">
            <a:extLst>
              <a:ext uri="{FF2B5EF4-FFF2-40B4-BE49-F238E27FC236}">
                <a16:creationId xmlns:a16="http://schemas.microsoft.com/office/drawing/2014/main" id="{E2060F23-F9BF-4FA9-A73D-D3BDF896EE0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39080" y="288915"/>
            <a:ext cx="2575981" cy="31380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4C167598-4547-4C13-9D1A-C16E355793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9080" y="3649110"/>
            <a:ext cx="2871946" cy="2737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5161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016AE4-1ABF-4092-B5AF-F94F4C0FC687}"/>
              </a:ext>
            </a:extLst>
          </p:cNvPr>
          <p:cNvSpPr>
            <a:spLocks noGrp="1"/>
          </p:cNvSpPr>
          <p:nvPr>
            <p:ph type="title"/>
          </p:nvPr>
        </p:nvSpPr>
        <p:spPr>
          <a:xfrm>
            <a:off x="1237489" y="566382"/>
            <a:ext cx="4534047" cy="741166"/>
          </a:xfrm>
        </p:spPr>
        <p:txBody>
          <a:bodyPr>
            <a:normAutofit fontScale="90000"/>
          </a:bodyPr>
          <a:lstStyle/>
          <a:p>
            <a:r>
              <a:rPr lang="pl-PL" dirty="0"/>
              <a:t>Manewry podczas kampanii</a:t>
            </a:r>
          </a:p>
        </p:txBody>
      </p:sp>
      <p:sp>
        <p:nvSpPr>
          <p:cNvPr id="71" name="Rectangle 70">
            <a:extLst>
              <a:ext uri="{FF2B5EF4-FFF2-40B4-BE49-F238E27FC236}">
                <a16:creationId xmlns:a16="http://schemas.microsoft.com/office/drawing/2014/main" id="{50CF6C96-4596-4D83-A9F9-A3AB22AB4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ymbol zastępczy zawartości 2">
            <a:extLst>
              <a:ext uri="{FF2B5EF4-FFF2-40B4-BE49-F238E27FC236}">
                <a16:creationId xmlns:a16="http://schemas.microsoft.com/office/drawing/2014/main" id="{817E91E4-A6EA-48B3-9D30-2DB496E7E852}"/>
              </a:ext>
            </a:extLst>
          </p:cNvPr>
          <p:cNvSpPr>
            <a:spLocks noGrp="1"/>
          </p:cNvSpPr>
          <p:nvPr>
            <p:ph idx="1"/>
          </p:nvPr>
        </p:nvSpPr>
        <p:spPr>
          <a:xfrm>
            <a:off x="1199534" y="1470991"/>
            <a:ext cx="4572002" cy="3853219"/>
          </a:xfrm>
        </p:spPr>
        <p:txBody>
          <a:bodyPr>
            <a:normAutofit/>
          </a:bodyPr>
          <a:lstStyle/>
          <a:p>
            <a:pPr marL="0" indent="0">
              <a:buNone/>
            </a:pPr>
            <a:r>
              <a:rPr lang="pl-PL" sz="1700" b="0" i="0" dirty="0">
                <a:effectLst/>
                <a:latin typeface="Arial" panose="020B0604020202020204" pitchFamily="34" charset="0"/>
              </a:rPr>
              <a:t>Książę Lotaryński rozpoczął działania wyprzedzające. Wojska austriackie obległy Nowe Zamki oraz ruszyły na Esztergom. Na wieść o pochodzie armii tureckiej cesarz odwołał atakujące oddziały. Książę Lotaryński wycofał się pod twierdzę </a:t>
            </a:r>
            <a:r>
              <a:rPr lang="pl-PL" sz="1700" b="0" i="0" dirty="0" err="1">
                <a:effectLst/>
                <a:latin typeface="Arial" panose="020B0604020202020204" pitchFamily="34" charset="0"/>
              </a:rPr>
              <a:t>Jawaryn</a:t>
            </a:r>
            <a:r>
              <a:rPr lang="pl-PL" sz="1700" b="0" i="0" dirty="0">
                <a:effectLst/>
                <a:latin typeface="Arial" panose="020B0604020202020204" pitchFamily="34" charset="0"/>
              </a:rPr>
              <a:t>. Tutaj chciał szachować przeciwnika, gdyby ten rozpoczął jej oblężenie. Tymczasem zagony tatarskie, idące w straży przedniej, dokonały głębokiego oskrzydlenia wojsk austriackich. 7 lipca wojska austriackie, wycofując się, przyjęły bitwę pod </a:t>
            </a:r>
            <a:r>
              <a:rPr lang="pl-PL" sz="1700" dirty="0" err="1">
                <a:latin typeface="Arial" panose="020B0604020202020204" pitchFamily="34" charset="0"/>
              </a:rPr>
              <a:t>P</a:t>
            </a:r>
            <a:r>
              <a:rPr lang="pl-PL" sz="1700" b="0" i="0" dirty="0" err="1">
                <a:effectLst/>
                <a:latin typeface="Arial" panose="020B0604020202020204" pitchFamily="34" charset="0"/>
              </a:rPr>
              <a:t>erone</a:t>
            </a:r>
            <a:r>
              <a:rPr lang="pl-PL" sz="1700" dirty="0" err="1">
                <a:latin typeface="Arial" panose="020B0604020202020204" pitchFamily="34" charset="0"/>
              </a:rPr>
              <a:t>ll</a:t>
            </a:r>
            <a:r>
              <a:rPr lang="pl-PL" sz="1700" b="0" i="0" dirty="0">
                <a:effectLst/>
                <a:latin typeface="Arial" panose="020B0604020202020204" pitchFamily="34" charset="0"/>
              </a:rPr>
              <a:t>. Książę wycofał się pod Wiedeń.</a:t>
            </a:r>
          </a:p>
          <a:p>
            <a:endParaRPr lang="pl-PL" sz="1700" dirty="0"/>
          </a:p>
        </p:txBody>
      </p:sp>
      <p:pic>
        <p:nvPicPr>
          <p:cNvPr id="4098" name="Picture 2">
            <a:extLst>
              <a:ext uri="{FF2B5EF4-FFF2-40B4-BE49-F238E27FC236}">
                <a16:creationId xmlns:a16="http://schemas.microsoft.com/office/drawing/2014/main" id="{7ACDC281-09D9-47B1-BDF2-2B0F986358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50" r="8765" b="2"/>
          <a:stretch/>
        </p:blipFill>
        <p:spPr bwMode="auto">
          <a:xfrm>
            <a:off x="6420466" y="667027"/>
            <a:ext cx="4624609" cy="5203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4556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C90A44-3D49-44CA-A762-CB1AF4D2B6DC}"/>
              </a:ext>
            </a:extLst>
          </p:cNvPr>
          <p:cNvSpPr>
            <a:spLocks noGrp="1"/>
          </p:cNvSpPr>
          <p:nvPr>
            <p:ph type="title"/>
          </p:nvPr>
        </p:nvSpPr>
        <p:spPr/>
        <p:txBody>
          <a:bodyPr/>
          <a:lstStyle/>
          <a:p>
            <a:r>
              <a:rPr lang="pl-PL" dirty="0"/>
              <a:t>Organizacja Polskiej odsieczy</a:t>
            </a:r>
          </a:p>
        </p:txBody>
      </p:sp>
      <p:sp>
        <p:nvSpPr>
          <p:cNvPr id="3" name="Symbol zastępczy zawartości 2">
            <a:extLst>
              <a:ext uri="{FF2B5EF4-FFF2-40B4-BE49-F238E27FC236}">
                <a16:creationId xmlns:a16="http://schemas.microsoft.com/office/drawing/2014/main" id="{17F42578-41B9-4834-A5C3-90D2F8A31B76}"/>
              </a:ext>
            </a:extLst>
          </p:cNvPr>
          <p:cNvSpPr>
            <a:spLocks noGrp="1"/>
          </p:cNvSpPr>
          <p:nvPr>
            <p:ph idx="1"/>
          </p:nvPr>
        </p:nvSpPr>
        <p:spPr/>
        <p:txBody>
          <a:bodyPr/>
          <a:lstStyle/>
          <a:p>
            <a:pPr marL="0" indent="0">
              <a:buNone/>
            </a:pPr>
            <a:r>
              <a:rPr lang="pl-PL" b="0" i="0" dirty="0">
                <a:solidFill>
                  <a:srgbClr val="202122"/>
                </a:solidFill>
                <a:effectLst/>
                <a:latin typeface="Arial" panose="020B0604020202020204" pitchFamily="34" charset="0"/>
              </a:rPr>
              <a:t>W Rzeczypospolitej panował skomplikowany system prawny w kwestii wojska i prowadzenia wojen. Na prowadzenie wojny poza granicami kraju musiał wyrazić zgodę sejm, tak samo na mobilizację. Sejm uchwalił podatek nadzwyczajny na wystawienie i utrzymanie 48-tysięcznej armii. Ogółem pod bronią znajdowało się wówczas około 12 tysięcy ludzi. Dodatkowo sejmiki poszczególnych województw musiały zebrać się i zatwierdzić pobór podatku. To bardzo opóźniło rekrutowanie i zbieranie wojsk. Pieniądze z podatków zebrano więc dopiero pod koniec lipca. Wcześniej bazowano na środkach prywatnych: sam król wydał około pół miliona złotych. W czerwcu </a:t>
            </a:r>
            <a:r>
              <a:rPr lang="pl-PL" b="0" i="0" dirty="0" err="1">
                <a:solidFill>
                  <a:srgbClr val="202122"/>
                </a:solidFill>
                <a:effectLst/>
                <a:latin typeface="Arial" panose="020B0604020202020204" pitchFamily="34" charset="0"/>
              </a:rPr>
              <a:t>przyszedły</a:t>
            </a:r>
            <a:r>
              <a:rPr lang="pl-PL" b="0" i="0" dirty="0">
                <a:solidFill>
                  <a:srgbClr val="202122"/>
                </a:solidFill>
                <a:effectLst/>
                <a:latin typeface="Arial" panose="020B0604020202020204" pitchFamily="34" charset="0"/>
              </a:rPr>
              <a:t> pieniądze od cesarza Austrii.</a:t>
            </a:r>
            <a:endParaRPr lang="pl-PL" dirty="0"/>
          </a:p>
          <a:p>
            <a:pPr marL="0" indent="0">
              <a:buNone/>
            </a:pPr>
            <a:endParaRPr lang="pl-PL" b="0" i="0" dirty="0">
              <a:solidFill>
                <a:srgbClr val="202122"/>
              </a:solidFill>
              <a:effectLst/>
              <a:latin typeface="Arial" panose="020B0604020202020204" pitchFamily="34" charset="0"/>
            </a:endParaRPr>
          </a:p>
        </p:txBody>
      </p:sp>
    </p:spTree>
    <p:extLst>
      <p:ext uri="{BB962C8B-B14F-4D97-AF65-F5344CB8AC3E}">
        <p14:creationId xmlns:p14="http://schemas.microsoft.com/office/powerpoint/2010/main" val="2230194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EA913E-1E34-4173-92BC-B9847F7EB85A}"/>
              </a:ext>
            </a:extLst>
          </p:cNvPr>
          <p:cNvSpPr>
            <a:spLocks noGrp="1"/>
          </p:cNvSpPr>
          <p:nvPr>
            <p:ph type="title"/>
          </p:nvPr>
        </p:nvSpPr>
        <p:spPr>
          <a:xfrm>
            <a:off x="1261872" y="365760"/>
            <a:ext cx="9692640" cy="1325562"/>
          </a:xfrm>
        </p:spPr>
        <p:txBody>
          <a:bodyPr>
            <a:normAutofit/>
          </a:bodyPr>
          <a:lstStyle/>
          <a:p>
            <a:r>
              <a:rPr lang="pl-PL" dirty="0"/>
              <a:t>Bitwa pod Wiedniem</a:t>
            </a:r>
          </a:p>
        </p:txBody>
      </p:sp>
      <p:sp>
        <p:nvSpPr>
          <p:cNvPr id="3" name="Symbol zastępczy zawartości 2">
            <a:extLst>
              <a:ext uri="{FF2B5EF4-FFF2-40B4-BE49-F238E27FC236}">
                <a16:creationId xmlns:a16="http://schemas.microsoft.com/office/drawing/2014/main" id="{9899EA90-2C26-4CFD-8821-4E7DBD633AF1}"/>
              </a:ext>
            </a:extLst>
          </p:cNvPr>
          <p:cNvSpPr>
            <a:spLocks noGrp="1"/>
          </p:cNvSpPr>
          <p:nvPr>
            <p:ph idx="1"/>
          </p:nvPr>
        </p:nvSpPr>
        <p:spPr>
          <a:xfrm>
            <a:off x="1261873" y="1933575"/>
            <a:ext cx="5649579" cy="4246562"/>
          </a:xfrm>
        </p:spPr>
        <p:txBody>
          <a:bodyPr>
            <a:normAutofit/>
          </a:bodyPr>
          <a:lstStyle/>
          <a:p>
            <a:pPr marL="0" indent="0">
              <a:buNone/>
            </a:pPr>
            <a:r>
              <a:rPr lang="pl-PL" sz="1000" b="0" i="0" dirty="0">
                <a:effectLst/>
                <a:latin typeface="Arial" panose="020B0604020202020204" pitchFamily="34" charset="0"/>
              </a:rPr>
              <a:t>12 września 1683 o czwartej rano Jan III Sobieski uczestniczył w Mszy św., którą celebrował na ruinach kościoła św. Józefa i klasztoru. Bitwa rozpoczęła się rano 12 września, ale rozstrzygające natarcie jazdy miało miejsce późnym popołudniem. Kara Mustafa, będąc pewnym wartości swoich wojsk, nie poczynił większych przygotowań do obrony. Obóz turecki nie został wystarczająco umocniony. Zabezpieczono jedynie odcinek między wioskami </a:t>
            </a:r>
            <a:r>
              <a:rPr lang="pl-PL" sz="1000" b="0" i="0" dirty="0" err="1">
                <a:effectLst/>
                <a:latin typeface="Arial" panose="020B0604020202020204" pitchFamily="34" charset="0"/>
              </a:rPr>
              <a:t>Nussdorf</a:t>
            </a:r>
            <a:r>
              <a:rPr lang="pl-PL" sz="1000" b="0" i="0" dirty="0">
                <a:effectLst/>
                <a:latin typeface="Arial" panose="020B0604020202020204" pitchFamily="34" charset="0"/>
              </a:rPr>
              <a:t> a </a:t>
            </a:r>
            <a:r>
              <a:rPr lang="pl-PL" sz="1000" b="0" i="0" dirty="0" err="1">
                <a:effectLst/>
                <a:latin typeface="Arial" panose="020B0604020202020204" pitchFamily="34" charset="0"/>
              </a:rPr>
              <a:t>Schafberg</a:t>
            </a:r>
            <a:r>
              <a:rPr lang="pl-PL" sz="1000" b="0" i="0" dirty="0">
                <a:effectLst/>
                <a:latin typeface="Arial" panose="020B0604020202020204" pitchFamily="34" charset="0"/>
              </a:rPr>
              <a:t>. Na północ od </a:t>
            </a:r>
            <a:r>
              <a:rPr lang="pl-PL" sz="1000" b="0" i="0" dirty="0" err="1">
                <a:effectLst/>
                <a:latin typeface="Arial" panose="020B0604020202020204" pitchFamily="34" charset="0"/>
              </a:rPr>
              <a:t>Wienhaus</a:t>
            </a:r>
            <a:r>
              <a:rPr lang="pl-PL" sz="1000" b="0" i="0" dirty="0">
                <a:effectLst/>
                <a:latin typeface="Arial" panose="020B0604020202020204" pitchFamily="34" charset="0"/>
              </a:rPr>
              <a:t> wzniesiono kilka wałów obronnych zwanych przez wiedeńczyków </a:t>
            </a:r>
            <a:r>
              <a:rPr lang="pl-PL" sz="1000" b="0" i="0" dirty="0" err="1">
                <a:effectLst/>
                <a:latin typeface="Arial" panose="020B0604020202020204" pitchFamily="34" charset="0"/>
              </a:rPr>
              <a:t>Türkenschanz</a:t>
            </a:r>
            <a:r>
              <a:rPr lang="pl-PL" sz="1000" b="0" i="0" dirty="0">
                <a:effectLst/>
                <a:latin typeface="Arial" panose="020B0604020202020204" pitchFamily="34" charset="0"/>
              </a:rPr>
              <a:t>. Niemcy i Austriacy atakowali na lewym skrzydle na łagodnych stokach wzgórz między Kahlenbergiem i </a:t>
            </a:r>
            <a:r>
              <a:rPr lang="pl-PL" sz="1000" b="0" i="0" dirty="0" err="1">
                <a:effectLst/>
                <a:latin typeface="Arial" panose="020B0604020202020204" pitchFamily="34" charset="0"/>
              </a:rPr>
              <a:t>Leopoldsbergiem</a:t>
            </a:r>
            <a:r>
              <a:rPr lang="pl-PL" sz="1000" b="0" i="0" dirty="0">
                <a:effectLst/>
                <a:latin typeface="Arial" panose="020B0604020202020204" pitchFamily="34" charset="0"/>
              </a:rPr>
              <a:t>, w bezpośrednim sąsiedztwie Dunaju. Polacy przedzierali się dalej przez bezdroża Lasu Wiedeńskiego. Turcy nie skupili tam większych sił, gdyż z tej strony nie spodziewali się ataku.</a:t>
            </a:r>
          </a:p>
          <a:p>
            <a:pPr marL="0" indent="0">
              <a:buNone/>
            </a:pPr>
            <a:r>
              <a:rPr lang="pl-PL" sz="1000" b="0" i="0" dirty="0">
                <a:effectLst/>
                <a:latin typeface="Arial" panose="020B0604020202020204" pitchFamily="34" charset="0"/>
              </a:rPr>
              <a:t>Kolejną decyzją Sobieskiego było wysłanie chorągwi husarskiej porucznika Zbierzchowskiego, Chorągiew przebiegła cwałem między stanowiskami tureckimi, prowadząc do ich dezorganizacji, ale i ponosząc duże straty. Rozpoznanie potwierdziło dane wywiadowcze, że szarża jazdy z tej strony jest możliwa</a:t>
            </a:r>
          </a:p>
          <a:p>
            <a:pPr marL="0" indent="0">
              <a:buNone/>
            </a:pPr>
            <a:r>
              <a:rPr lang="pl-PL" sz="1000" b="0" i="0" dirty="0">
                <a:effectLst/>
                <a:latin typeface="Arial" panose="020B0604020202020204" pitchFamily="34" charset="0"/>
              </a:rPr>
              <a:t>O godzinie 18 Sobieski dał znak do rozpoczęcia generalnego szturmu. Do szarży ruszyła husaria hetmanów Stanisława Jabłonowskiego, Mikołaja Sieniawskiego, a także pułki dowodzone bezpośrednio przez króla; szarżowała również kawaleria austriacka i niemiecka. Zdaniem niektórych historyków brało w niej udział ponad 20 tys. jeźdźców. Osmanowie nie wytrzymali impetu szarży. Pierwsi w rozsypkę poszli Tatarzy, potem spahisi, wreszcie piechota janczarska, dotąd oblegająca Wiedeń, ściągnięta dla ratowania frontu.</a:t>
            </a:r>
          </a:p>
          <a:p>
            <a:pPr marL="0" indent="0">
              <a:buNone/>
            </a:pPr>
            <a:r>
              <a:rPr lang="pl-PL" sz="1000" b="0" i="0" dirty="0">
                <a:effectLst/>
                <a:latin typeface="Arial" panose="020B0604020202020204" pitchFamily="34" charset="0"/>
              </a:rPr>
              <a:t>Po zdobyciu obozu Sobieski zatrzymał wojska, oswobodzenie Wiednia, zostało zapewnione. Bitwa trwała około 12 godzin, z tego przez 11,5 godziny odbywał się ostrzał artyleryjski przygotowujący atak. Szarża  ze strony Polski zakończyła się w ciągu pół godziny.</a:t>
            </a:r>
          </a:p>
          <a:p>
            <a:pPr marL="0" indent="0">
              <a:buNone/>
            </a:pPr>
            <a:endParaRPr lang="pl-PL" sz="1000" dirty="0"/>
          </a:p>
        </p:txBody>
      </p:sp>
      <p:pic>
        <p:nvPicPr>
          <p:cNvPr id="5124" name="Picture 4" descr="Ilustracja">
            <a:extLst>
              <a:ext uri="{FF2B5EF4-FFF2-40B4-BE49-F238E27FC236}">
                <a16:creationId xmlns:a16="http://schemas.microsoft.com/office/drawing/2014/main" id="{0CDA0212-C970-4B33-B5B6-78809B3991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312" r="27293" b="-1"/>
          <a:stretch/>
        </p:blipFill>
        <p:spPr bwMode="auto">
          <a:xfrm>
            <a:off x="7449835" y="1933575"/>
            <a:ext cx="3480292" cy="3833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3235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BE5138-F1EA-436C-BD42-47235E45B11B}"/>
              </a:ext>
            </a:extLst>
          </p:cNvPr>
          <p:cNvSpPr>
            <a:spLocks noGrp="1"/>
          </p:cNvSpPr>
          <p:nvPr>
            <p:ph type="title"/>
          </p:nvPr>
        </p:nvSpPr>
        <p:spPr/>
        <p:txBody>
          <a:bodyPr/>
          <a:lstStyle/>
          <a:p>
            <a:r>
              <a:rPr lang="pl-PL" dirty="0"/>
              <a:t>Przyczyny i Skutki</a:t>
            </a:r>
          </a:p>
        </p:txBody>
      </p:sp>
      <p:sp>
        <p:nvSpPr>
          <p:cNvPr id="3" name="Symbol zastępczy zawartości 2">
            <a:extLst>
              <a:ext uri="{FF2B5EF4-FFF2-40B4-BE49-F238E27FC236}">
                <a16:creationId xmlns:a16="http://schemas.microsoft.com/office/drawing/2014/main" id="{49814821-0101-463A-ADEC-CB2C446CDA48}"/>
              </a:ext>
            </a:extLst>
          </p:cNvPr>
          <p:cNvSpPr>
            <a:spLocks noGrp="1"/>
          </p:cNvSpPr>
          <p:nvPr>
            <p:ph idx="1"/>
          </p:nvPr>
        </p:nvSpPr>
        <p:spPr/>
        <p:txBody>
          <a:bodyPr/>
          <a:lstStyle/>
          <a:p>
            <a:pPr marL="0" indent="0">
              <a:buNone/>
            </a:pPr>
            <a:r>
              <a:rPr lang="pl-PL" dirty="0">
                <a:latin typeface="Arial" panose="020B0604020202020204" pitchFamily="34" charset="0"/>
                <a:cs typeface="Arial" panose="020B0604020202020204" pitchFamily="34" charset="0"/>
              </a:rPr>
              <a:t>Przyczyny</a:t>
            </a:r>
            <a:r>
              <a:rPr lang="pl-PL" dirty="0"/>
              <a:t>-</a:t>
            </a:r>
            <a:r>
              <a:rPr lang="pl-PL" b="0" i="0" dirty="0">
                <a:solidFill>
                  <a:srgbClr val="202124"/>
                </a:solidFill>
                <a:effectLst/>
                <a:latin typeface="arial" panose="020B0604020202020204" pitchFamily="34" charset="0"/>
              </a:rPr>
              <a:t>Główną </a:t>
            </a:r>
            <a:r>
              <a:rPr lang="pl-PL" i="0" dirty="0">
                <a:solidFill>
                  <a:srgbClr val="202124"/>
                </a:solidFill>
                <a:effectLst/>
                <a:latin typeface="arial" panose="020B0604020202020204" pitchFamily="34" charset="0"/>
              </a:rPr>
              <a:t>przyczyną bitwy </a:t>
            </a:r>
            <a:r>
              <a:rPr lang="pl-PL" b="0" i="0" dirty="0">
                <a:solidFill>
                  <a:srgbClr val="202124"/>
                </a:solidFill>
                <a:effectLst/>
                <a:latin typeface="arial" panose="020B0604020202020204" pitchFamily="34" charset="0"/>
              </a:rPr>
              <a:t>było powstanie antyhabsburskie, które wybuchło na terenie Austrii w 1682 roku. Kara Mustafa był bardzo pewien wygranej, dlatego nie przyłożył się do tej wojny. Rozpoczęła się ona rano 12 września; Chęć zagarnięcia terenów przez Osmanów.</a:t>
            </a:r>
          </a:p>
          <a:p>
            <a:pPr marL="0" indent="0">
              <a:buNone/>
            </a:pPr>
            <a:r>
              <a:rPr lang="pl-PL" dirty="0">
                <a:solidFill>
                  <a:srgbClr val="202124"/>
                </a:solidFill>
                <a:latin typeface="arial" panose="020B0604020202020204" pitchFamily="34" charset="0"/>
              </a:rPr>
              <a:t>Skutki-zawarcie pokoju w Karłowicach; utrata przez Turcję posiadłości węgierskich oraz części Ukrainy.</a:t>
            </a:r>
          </a:p>
        </p:txBody>
      </p:sp>
    </p:spTree>
    <p:extLst>
      <p:ext uri="{BB962C8B-B14F-4D97-AF65-F5344CB8AC3E}">
        <p14:creationId xmlns:p14="http://schemas.microsoft.com/office/powerpoint/2010/main" val="1635023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theme1.xml><?xml version="1.0" encoding="utf-8"?>
<a:theme xmlns:a="http://schemas.openxmlformats.org/drawingml/2006/main" name="Widok">
  <a:themeElements>
    <a:clrScheme name="Widok">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Wid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Widok">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TM03457515[[fn=Widok]]</Template>
  <TotalTime>121</TotalTime>
  <Words>697</Words>
  <Application>Microsoft Office PowerPoint</Application>
  <PresentationFormat>Panoramiczny</PresentationFormat>
  <Paragraphs>19</Paragraphs>
  <Slides>7</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7</vt:i4>
      </vt:variant>
    </vt:vector>
  </HeadingPairs>
  <TitlesOfParts>
    <vt:vector size="12" baseType="lpstr">
      <vt:lpstr>Arial</vt:lpstr>
      <vt:lpstr>Arial</vt:lpstr>
      <vt:lpstr>Century Schoolbook</vt:lpstr>
      <vt:lpstr>Wingdings 2</vt:lpstr>
      <vt:lpstr>Widok</vt:lpstr>
      <vt:lpstr>Bitwa Pod Wiedniem</vt:lpstr>
      <vt:lpstr>Zabiegi Polityczne</vt:lpstr>
      <vt:lpstr>Wiedeń</vt:lpstr>
      <vt:lpstr>Manewry podczas kampanii</vt:lpstr>
      <vt:lpstr>Organizacja Polskiej odsieczy</vt:lpstr>
      <vt:lpstr>Bitwa pod Wiedniem</vt:lpstr>
      <vt:lpstr>Przyczyny i Skutki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Bitwa Pod Wiedniem</dc:title>
  <dc:creator>Dorota Pietrzak</dc:creator>
  <cp:lastModifiedBy>Dorota Pietrzak</cp:lastModifiedBy>
  <cp:revision>3</cp:revision>
  <dcterms:created xsi:type="dcterms:W3CDTF">2021-09-06T16:04:45Z</dcterms:created>
  <dcterms:modified xsi:type="dcterms:W3CDTF">2021-09-06T18:06:35Z</dcterms:modified>
</cp:coreProperties>
</file>